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2" r:id="rId4"/>
    <p:sldId id="274" r:id="rId5"/>
    <p:sldId id="258" r:id="rId6"/>
    <p:sldId id="273" r:id="rId7"/>
    <p:sldId id="275" r:id="rId8"/>
    <p:sldId id="276" r:id="rId9"/>
    <p:sldId id="277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B9B9"/>
    <a:srgbClr val="FCBD42"/>
    <a:srgbClr val="F6BF45"/>
    <a:srgbClr val="FF581B"/>
    <a:srgbClr val="4F81CB"/>
    <a:srgbClr val="5081CA"/>
    <a:srgbClr val="FF5721"/>
    <a:srgbClr val="F37921"/>
    <a:srgbClr val="FDC24D"/>
    <a:srgbClr val="607A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0" autoAdjust="0"/>
    <p:restoredTop sz="94621"/>
  </p:normalViewPr>
  <p:slideViewPr>
    <p:cSldViewPr>
      <p:cViewPr varScale="1">
        <p:scale>
          <a:sx n="67" d="100"/>
          <a:sy n="67" d="100"/>
        </p:scale>
        <p:origin x="70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2352" y="208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74901-8748-FD4F-95D4-550ACD5E0CE1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3325A-72AE-D34C-84A2-BFC0FCEE0E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693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563264" y="3794373"/>
            <a:ext cx="4017600" cy="1861200"/>
          </a:xfrm>
          <a:solidFill>
            <a:srgbClr val="4F81CB"/>
          </a:solidFill>
        </p:spPr>
        <p:txBody>
          <a:bodyPr anchor="ctr" anchorCtr="1">
            <a:noAutofit/>
          </a:bodyPr>
          <a:lstStyle>
            <a:lvl1pPr algn="ctr"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Jahrgang:</a:t>
            </a:r>
            <a:br>
              <a:rPr lang="de-DE" dirty="0"/>
            </a:br>
            <a:r>
              <a:rPr lang="de-DE" dirty="0"/>
              <a:t>Datum: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79003" y="909000"/>
            <a:ext cx="6498000" cy="2669272"/>
          </a:xfrm>
          <a:solidFill>
            <a:srgbClr val="FF581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4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Titel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ACE45B0C-09A1-7D47-B052-F67D6552D320}"/>
              </a:ext>
            </a:extLst>
          </p:cNvPr>
          <p:cNvSpPr txBox="1">
            <a:spLocks/>
          </p:cNvSpPr>
          <p:nvPr userDrawn="1"/>
        </p:nvSpPr>
        <p:spPr>
          <a:xfrm>
            <a:off x="7535999" y="3602038"/>
            <a:ext cx="3284400" cy="1808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311790-D596-4841-A488-0FEC51744EE3}"/>
              </a:ext>
            </a:extLst>
          </p:cNvPr>
          <p:cNvSpPr txBox="1"/>
          <p:nvPr userDrawn="1"/>
        </p:nvSpPr>
        <p:spPr>
          <a:xfrm>
            <a:off x="10820400" y="6218272"/>
            <a:ext cx="743532" cy="5663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6" name="Inhaltsplatzhalter 25">
            <a:extLst>
              <a:ext uri="{FF2B5EF4-FFF2-40B4-BE49-F238E27FC236}">
                <a16:creationId xmlns:a16="http://schemas.microsoft.com/office/drawing/2014/main" id="{701AFA2D-4988-884E-9C10-980D89A5A80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79003" y="3794373"/>
            <a:ext cx="6499225" cy="1861200"/>
          </a:xfrm>
          <a:solidFill>
            <a:srgbClr val="F6BF45"/>
          </a:solidFill>
        </p:spPr>
        <p:txBody>
          <a:bodyPr anchor="ctr" anchorCtr="1">
            <a:noAutofit/>
          </a:bodyPr>
          <a:lstStyle>
            <a:lvl1pPr marL="0" indent="0">
              <a:buNone/>
              <a:defRPr b="0" baseline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Name</a:t>
            </a:r>
          </a:p>
          <a:p>
            <a:r>
              <a:rPr lang="de-DE" dirty="0"/>
              <a:t>Funktion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3785E8-A001-9042-A1A9-F182432820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908" y="1171541"/>
            <a:ext cx="2995782" cy="214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000">
                <a:latin typeface="+mj-lt"/>
              </a:defRPr>
            </a:lvl1pPr>
            <a:lvl2pPr>
              <a:defRPr sz="3600">
                <a:latin typeface="+mj-lt"/>
              </a:defRPr>
            </a:lvl2pPr>
            <a:lvl3pPr>
              <a:defRPr sz="3200">
                <a:latin typeface="+mj-lt"/>
              </a:defRPr>
            </a:lvl3pPr>
            <a:lvl4pPr>
              <a:defRPr sz="28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SmartArt-Platzhalter 7">
            <a:extLst>
              <a:ext uri="{FF2B5EF4-FFF2-40B4-BE49-F238E27FC236}">
                <a16:creationId xmlns:a16="http://schemas.microsoft.com/office/drawing/2014/main" id="{743957F4-B286-CA4F-8051-942F1FF98E8C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0" name="SmartArt-Platzhalter 7">
            <a:extLst>
              <a:ext uri="{FF2B5EF4-FFF2-40B4-BE49-F238E27FC236}">
                <a16:creationId xmlns:a16="http://schemas.microsoft.com/office/drawing/2014/main" id="{17EBA707-3F2B-3A48-AD7B-82FDC4D8C970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1" name="SmartArt-Platzhalter 7">
            <a:extLst>
              <a:ext uri="{FF2B5EF4-FFF2-40B4-BE49-F238E27FC236}">
                <a16:creationId xmlns:a16="http://schemas.microsoft.com/office/drawing/2014/main" id="{F7CEB169-1108-724A-9001-DE21B854758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6F2EA7C-47A8-FD48-B231-A7608DA3345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09091E0-EB3D-4D78-B10C-FC0420EEC039}" type="datetime1">
              <a:rPr lang="de-DE" smtClean="0"/>
              <a:t>28.08.2026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3C554B2F-2D99-4641-B4C4-27E20DD54EE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Martin Homp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D88C08B9-EC07-7C41-9733-272B614228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9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8D5D30-978C-764D-B094-3452CB939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2387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CCE6C58-B51A-A54C-B9DE-9D8FDDD1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4BAFF-A36E-4286-9511-C68BA5775DC9}" type="datetime1">
              <a:rPr lang="de-DE" smtClean="0"/>
              <a:t>28.08.2026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212BEE-B1B0-D144-9384-95DB33DBF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Martin Homp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7B732F-D3D6-0D45-A9F4-EE6C6F00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SmartArt-Platzhalter 7">
            <a:extLst>
              <a:ext uri="{FF2B5EF4-FFF2-40B4-BE49-F238E27FC236}">
                <a16:creationId xmlns:a16="http://schemas.microsoft.com/office/drawing/2014/main" id="{41226F84-7C99-A94F-896B-7058FDCA1355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7" name="SmartArt-Platzhalter 7">
            <a:extLst>
              <a:ext uri="{FF2B5EF4-FFF2-40B4-BE49-F238E27FC236}">
                <a16:creationId xmlns:a16="http://schemas.microsoft.com/office/drawing/2014/main" id="{44F1D5C8-A488-3E40-A848-F0E0DB77033D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0" name="SmartArt-Platzhalter 7">
            <a:extLst>
              <a:ext uri="{FF2B5EF4-FFF2-40B4-BE49-F238E27FC236}">
                <a16:creationId xmlns:a16="http://schemas.microsoft.com/office/drawing/2014/main" id="{DA5EED65-6C02-3F4E-B2BC-DECF5C4C0E5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6143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SmartArt-Platzhalter 7">
            <a:extLst>
              <a:ext uri="{FF2B5EF4-FFF2-40B4-BE49-F238E27FC236}">
                <a16:creationId xmlns:a16="http://schemas.microsoft.com/office/drawing/2014/main" id="{CFAA3056-64EF-9C4F-991F-942B9B84A5A1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0" name="SmartArt-Platzhalter 7">
            <a:extLst>
              <a:ext uri="{FF2B5EF4-FFF2-40B4-BE49-F238E27FC236}">
                <a16:creationId xmlns:a16="http://schemas.microsoft.com/office/drawing/2014/main" id="{C3F90DEC-2BDB-5842-B91A-89DC0BFD4841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1" name="SmartArt-Platzhalter 7">
            <a:extLst>
              <a:ext uri="{FF2B5EF4-FFF2-40B4-BE49-F238E27FC236}">
                <a16:creationId xmlns:a16="http://schemas.microsoft.com/office/drawing/2014/main" id="{9321F2BF-E14E-9542-A54E-8CE1490F837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B78C-170D-458C-B826-BF614D9C0AA8}" type="datetime1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Martin Homp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anchor="ctr" anchorCtr="1"/>
          <a:lstStyle/>
          <a:p>
            <a:fld id="{EABB62B1-7B14-4D77-8296-3ED41C573C1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232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A5BF1-04F5-4C05-8785-8133CD7DA55C}" type="datetime1">
              <a:rPr lang="de-DE" smtClean="0"/>
              <a:t>28.08.2026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Martin Homp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SmartArt-Platzhalter 7">
            <a:extLst>
              <a:ext uri="{FF2B5EF4-FFF2-40B4-BE49-F238E27FC236}">
                <a16:creationId xmlns:a16="http://schemas.microsoft.com/office/drawing/2014/main" id="{BFEDC1C6-4EBB-2944-B0DA-C4874BAD6D04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1" name="SmartArt-Platzhalter 7">
            <a:extLst>
              <a:ext uri="{FF2B5EF4-FFF2-40B4-BE49-F238E27FC236}">
                <a16:creationId xmlns:a16="http://schemas.microsoft.com/office/drawing/2014/main" id="{8FE6BD34-6777-C94F-A71C-9AB95C9D8191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3" name="SmartArt-Platzhalter 7">
            <a:extLst>
              <a:ext uri="{FF2B5EF4-FFF2-40B4-BE49-F238E27FC236}">
                <a16:creationId xmlns:a16="http://schemas.microsoft.com/office/drawing/2014/main" id="{E9A93C94-05EC-6A45-B2E7-C818B9A5F25E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4179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4EEA-FB87-41EA-9C02-F4B693B6DDD3}" type="datetime1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Martin Homp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SmartArt-Platzhalter 7">
            <a:extLst>
              <a:ext uri="{FF2B5EF4-FFF2-40B4-BE49-F238E27FC236}">
                <a16:creationId xmlns:a16="http://schemas.microsoft.com/office/drawing/2014/main" id="{5480754A-F426-E647-AA22-CB15013630D6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SmartArt-Platzhalter 7">
            <a:extLst>
              <a:ext uri="{FF2B5EF4-FFF2-40B4-BE49-F238E27FC236}">
                <a16:creationId xmlns:a16="http://schemas.microsoft.com/office/drawing/2014/main" id="{F46E1E16-0630-3E41-B3CF-A53902AF6D94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0" name="SmartArt-Platzhalter 7">
            <a:extLst>
              <a:ext uri="{FF2B5EF4-FFF2-40B4-BE49-F238E27FC236}">
                <a16:creationId xmlns:a16="http://schemas.microsoft.com/office/drawing/2014/main" id="{DC84CA9A-A70A-7A48-AB52-E7A2C6F742BE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149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55CCC-D397-4DF7-AB2E-A7CB0205E862}" type="datetime1">
              <a:rPr lang="de-DE" smtClean="0"/>
              <a:t>28.08.2026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Martin Homp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SmartArt-Platzhalter 7">
            <a:extLst>
              <a:ext uri="{FF2B5EF4-FFF2-40B4-BE49-F238E27FC236}">
                <a16:creationId xmlns:a16="http://schemas.microsoft.com/office/drawing/2014/main" id="{9E643F3B-866B-8A4A-93B3-F46C444D2E2E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8" name="SmartArt-Platzhalter 7">
            <a:extLst>
              <a:ext uri="{FF2B5EF4-FFF2-40B4-BE49-F238E27FC236}">
                <a16:creationId xmlns:a16="http://schemas.microsoft.com/office/drawing/2014/main" id="{BB2938E8-EB12-8C4F-BE07-D6E2BD191B67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SmartArt-Platzhalter 7">
            <a:extLst>
              <a:ext uri="{FF2B5EF4-FFF2-40B4-BE49-F238E27FC236}">
                <a16:creationId xmlns:a16="http://schemas.microsoft.com/office/drawing/2014/main" id="{9AF4E1FB-29BF-A740-9B08-0C879902CB36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3144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6058-133D-44A5-BC6E-F83EF92E275E}" type="datetime1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Martin Homp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SmartArt-Platzhalter 7">
            <a:extLst>
              <a:ext uri="{FF2B5EF4-FFF2-40B4-BE49-F238E27FC236}">
                <a16:creationId xmlns:a16="http://schemas.microsoft.com/office/drawing/2014/main" id="{AD5991C8-D749-E544-9DAD-7A71786978A5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0" y="2340000"/>
            <a:ext cx="180000" cy="2214000"/>
          </a:xfrm>
          <a:solidFill>
            <a:srgbClr val="FCBD4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SmartArt-Platzhalter 7">
            <a:extLst>
              <a:ext uri="{FF2B5EF4-FFF2-40B4-BE49-F238E27FC236}">
                <a16:creationId xmlns:a16="http://schemas.microsoft.com/office/drawing/2014/main" id="{FCBB36C2-C32B-2A45-945A-64E86DDD2DB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0" y="4522500"/>
            <a:ext cx="180000" cy="2349000"/>
          </a:xfrm>
          <a:solidFill>
            <a:srgbClr val="5081CA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  <p:sp>
        <p:nvSpPr>
          <p:cNvPr id="10" name="SmartArt-Platzhalter 7">
            <a:extLst>
              <a:ext uri="{FF2B5EF4-FFF2-40B4-BE49-F238E27FC236}">
                <a16:creationId xmlns:a16="http://schemas.microsoft.com/office/drawing/2014/main" id="{C6B84214-D149-194E-B2F5-C6F7F1148921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0" y="0"/>
            <a:ext cx="180000" cy="2340000"/>
          </a:xfrm>
          <a:solidFill>
            <a:srgbClr val="FF572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757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FBB96-30A4-4AEB-B55C-14111094A944}" type="datetime1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Martin Homp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80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Folie-Nr. </a:t>
            </a:r>
            <a:fld id="{EABB62B1-7B14-4D77-8296-3ED41C573C1A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6010955-D4B2-9943-A0A5-51189DDCBB3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189" y="5694836"/>
            <a:ext cx="1347221" cy="96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57" r:id="rId6"/>
    <p:sldLayoutId id="2147483658" r:id="rId7"/>
    <p:sldLayoutId id="2147483659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C6834D-8604-C94E-98E0-BCEC35947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6000" y="3838779"/>
            <a:ext cx="4017600" cy="1861200"/>
          </a:xfrm>
        </p:spPr>
        <p:txBody>
          <a:bodyPr/>
          <a:lstStyle/>
          <a:p>
            <a:r>
              <a:rPr lang="de-DE" dirty="0" err="1"/>
              <a:t>M.Homp</a:t>
            </a:r>
            <a:r>
              <a:rPr lang="de-DE" dirty="0"/>
              <a:t>, H. Sievers</a:t>
            </a:r>
            <a:br>
              <a:rPr lang="de-DE" dirty="0"/>
            </a:br>
            <a:r>
              <a:rPr lang="de-DE" dirty="0"/>
              <a:t>2.6.2026</a:t>
            </a:r>
            <a:br>
              <a:rPr lang="de-DE" dirty="0"/>
            </a:br>
            <a:r>
              <a:rPr lang="de-DE" sz="1500" dirty="0"/>
              <a:t>aktualisiert 28.8.2026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572CCFF-1E04-1A45-8CAD-F00244EE6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439" y="3789000"/>
            <a:ext cx="6045561" cy="1910979"/>
          </a:xfrm>
        </p:spPr>
        <p:txBody>
          <a:bodyPr/>
          <a:lstStyle/>
          <a:p>
            <a:r>
              <a:rPr lang="de-DE" dirty="0"/>
              <a:t>Sportunterricht in der Bauphase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D1A28FB-A09B-2341-F05F-AED3A6B5F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219" y="1814175"/>
            <a:ext cx="3470136" cy="15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09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3ED9EE89-6F35-4C94-2EC5-1E0890FB8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FAD004-F2E9-1345-9D4A-A4F17E41306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de-DE" dirty="0"/>
              <a:t>Eckpunkte - Struktur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E768AD-F801-FA45-8477-D12A0339271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de-DE" dirty="0"/>
              <a:t>Die Bezirkssporthalle wird 2026 abgerissen.</a:t>
            </a:r>
          </a:p>
          <a:p>
            <a:r>
              <a:rPr lang="de-DE" dirty="0"/>
              <a:t>Das Gymnasium wird sechs- die STS siebenzügig geplant. </a:t>
            </a:r>
          </a:p>
          <a:p>
            <a:r>
              <a:rPr lang="de-DE" dirty="0"/>
              <a:t>Planung für den Sportunterricht betrifft beide Schulen am Standort.</a:t>
            </a:r>
          </a:p>
          <a:p>
            <a:r>
              <a:rPr lang="de-DE" dirty="0"/>
              <a:t>Start des neuen Sportunterrichts im August 2026.</a:t>
            </a:r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DD0467-AFF9-3B4E-8251-2B2CF82548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2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CEFF5B3-99CC-0049-88C6-46347631C7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A76A21A-5CEB-4E33-8073-18A59FDAF692}" type="datetime1">
              <a:rPr lang="de-DE" smtClean="0"/>
              <a:t>28.08.2026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12B9AAE-8F76-3695-C335-7EF7C297C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162" y="6176963"/>
            <a:ext cx="2085675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8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F0CF6-5939-4563-4068-BDAC2E779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D952E9D3-8529-7B63-6DB1-FB31B6198A8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EFFB7C-9D36-D823-106D-59EFF626EF3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de-DE" dirty="0"/>
              <a:t>Vorgabe der Schulbehörde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71D904-2F0E-BB5E-55EF-78FD376341C6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Während einer Bauphase: </a:t>
            </a:r>
          </a:p>
          <a:p>
            <a:pPr marL="1200150" lvl="1" indent="-742950">
              <a:buAutoNum type="arabicPeriod"/>
            </a:pPr>
            <a:r>
              <a:rPr lang="de-DE" dirty="0"/>
              <a:t>Sportunterricht zweistündig</a:t>
            </a:r>
          </a:p>
          <a:p>
            <a:pPr marL="1200150" lvl="1" indent="-742950">
              <a:buAutoNum type="arabicPeriod"/>
            </a:pPr>
            <a:r>
              <a:rPr lang="de-DE" dirty="0"/>
              <a:t>davon 50 % in einer Sporthalle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6E47DDF-85AF-8A4C-10E9-0ABFE649EF1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3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CC4F944-16C6-5773-5887-D13023CA569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A76A21A-5CEB-4E33-8073-18A59FDAF692}" type="datetime1">
              <a:rPr lang="de-DE" smtClean="0"/>
              <a:t>28.08.2026</a:t>
            </a:fld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3792315-76B9-71A3-6F0B-AD2597A3E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162" y="6176963"/>
            <a:ext cx="2085675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9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375E6-3ED5-8C00-2BE8-4D45218E2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7BB63EC9-A441-15E2-1722-A87CEC6C4D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F996B8-6A23-F723-60C1-960D6585F76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de-DE" dirty="0"/>
              <a:t>Eckpunkte - Struktur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9C2AB4-995D-1F80-536C-70110B4D3271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Die </a:t>
            </a:r>
            <a:r>
              <a:rPr lang="de-DE" sz="2000" b="1" dirty="0"/>
              <a:t>jüngeren Jahrgänge </a:t>
            </a:r>
            <a:r>
              <a:rPr lang="de-DE" sz="2000" dirty="0"/>
              <a:t>(5 -7) werden vor Ort geplant. Ab Jahrgang 8 so viele Klassen wie möglich.</a:t>
            </a:r>
          </a:p>
          <a:p>
            <a:r>
              <a:rPr lang="de-DE" sz="2000" dirty="0"/>
              <a:t>Die Einzelhalle der STS wird mit dem Gymnasium für die unteren Jahrgänge geteilt. </a:t>
            </a:r>
          </a:p>
          <a:p>
            <a:r>
              <a:rPr lang="de-DE" sz="2000" dirty="0"/>
              <a:t>Die STS nutzt außerdem ihre Aula, das Gym. seinen Hörsaal für den Sportunterricht genutzt.</a:t>
            </a:r>
          </a:p>
          <a:p>
            <a:endParaRPr lang="de-DE" sz="20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7AB7AD-5FEF-639A-9EB9-0CA993F113A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4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0742D2F2-DBA5-6F49-2625-238B66BE7F6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F7F8AC1-4D98-4320-B6BF-5D5DEBEA4CF3}" type="datetime1">
              <a:rPr lang="de-DE" smtClean="0"/>
              <a:t>28.08.2026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39F4231-2A77-56C3-65BD-D979BFB2B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12" y="3087822"/>
            <a:ext cx="6669160" cy="346796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D90060A-3F1E-9006-A295-67718E38D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53" y="3805313"/>
            <a:ext cx="4484698" cy="284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06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92F9179E-5365-9C77-D136-F7BF27E2CC0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FAD004-F2E9-1345-9D4A-A4F17E41306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de-DE" dirty="0"/>
              <a:t>Eckpunkte - Struktur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E768AD-F801-FA45-8477-D12A0339271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Die </a:t>
            </a:r>
            <a:r>
              <a:rPr lang="de-DE" sz="2000" b="1" dirty="0"/>
              <a:t>jüngeren Jahrgänge </a:t>
            </a:r>
            <a:r>
              <a:rPr lang="de-DE" sz="2000" dirty="0"/>
              <a:t>(5 -7) werden vor Ort geplant. Ab Jahrgang 8 so viele Klassen wie möglich.</a:t>
            </a:r>
          </a:p>
          <a:p>
            <a:r>
              <a:rPr lang="de-DE" sz="2000" dirty="0"/>
              <a:t>Außerdem bietet das Schulgelände (plus </a:t>
            </a:r>
            <a:r>
              <a:rPr lang="de-DE" sz="2000" dirty="0" err="1"/>
              <a:t>Höltigbaum</a:t>
            </a:r>
            <a:r>
              <a:rPr lang="de-DE" sz="2000" dirty="0"/>
              <a:t>) viel Platz für Außensport.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DD0467-AFF9-3B4E-8251-2B2CF82548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5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CEFF5B3-99CC-0049-88C6-46347631C7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F7F8AC1-4D98-4320-B6BF-5D5DEBEA4CF3}" type="datetime1">
              <a:rPr lang="de-DE" smtClean="0"/>
              <a:t>28.08.2026</a:t>
            </a:fld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C1EE650-6237-0843-41C8-6BCB1171A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0" y="2773361"/>
            <a:ext cx="5067896" cy="341868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14A26C2-179C-33FF-4539-9575073B5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896" y="3538400"/>
            <a:ext cx="6191691" cy="281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7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9F193-A9DC-E76D-197D-8DA34B400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EEF8B4BA-B431-CFD4-6E23-372BD9C29E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33DBA9-CEA0-FF24-1593-D5BE60CDD4B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de-DE" dirty="0"/>
              <a:t>Eckpunkte - Struktur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7392E8-8832-ABBF-868C-4559653903F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/>
              <a:t>Die </a:t>
            </a:r>
            <a:r>
              <a:rPr lang="de-DE" sz="2000" b="1" dirty="0"/>
              <a:t>älteren Jahrgänge </a:t>
            </a:r>
            <a:r>
              <a:rPr lang="de-DE" sz="2000" dirty="0"/>
              <a:t>(ab 8) erhalten Sportunterricht in Sporthallen anderer Standorte:</a:t>
            </a:r>
          </a:p>
          <a:p>
            <a:r>
              <a:rPr lang="de-DE" sz="2000" dirty="0"/>
              <a:t>Der STS wird eine Einzelhalle an der Kielkoppelstraße zur Verfügung gestellt.</a:t>
            </a:r>
          </a:p>
          <a:p>
            <a:r>
              <a:rPr lang="de-DE" sz="2000" dirty="0"/>
              <a:t>Das Gymnasium wird Sportunterricht in einer Einzelhalle am </a:t>
            </a:r>
            <a:r>
              <a:rPr lang="de-DE" sz="2000" dirty="0" err="1"/>
              <a:t>Schierenberg</a:t>
            </a:r>
            <a:r>
              <a:rPr lang="de-DE" sz="2000" dirty="0"/>
              <a:t> und an der Sieker Landstraße haben.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DE1C4F-6473-9F60-39F7-EAB4A472AEE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6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453BFCC-4F52-CB21-D65F-F04FFC3A239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F7F8AC1-4D98-4320-B6BF-5D5DEBEA4CF3}" type="datetime1">
              <a:rPr lang="de-DE" smtClean="0"/>
              <a:t>28.08.2026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9AB3D3F-782F-2A5A-5519-FA1DD518ED9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dirty="0"/>
              <a:t>Martin Homp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BFB4347-C524-0C6B-809E-98F9C05FA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162" y="6176963"/>
            <a:ext cx="2085675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3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55835-5280-E299-B518-87E3AF486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B9363AB-FD1B-DA45-0066-A9028ECF9D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6AEBE5-D19D-7A00-6C7E-576CE9BD01E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de-DE" dirty="0"/>
              <a:t>Sicherheit auf dem Weg zu den externen Hallen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02E567-1AC1-4514-EEC1-C9ABC9C3FBE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500" dirty="0"/>
              <a:t>Der Weg von unserer Schule zum </a:t>
            </a:r>
            <a:r>
              <a:rPr lang="de-DE" sz="2500" dirty="0" err="1"/>
              <a:t>Schierenberg</a:t>
            </a:r>
            <a:r>
              <a:rPr lang="de-DE" sz="2500" dirty="0"/>
              <a:t> oder zur Sieker Landstraße gilt als Schulweg und ist über die Unfallkasse versichert. </a:t>
            </a:r>
          </a:p>
          <a:p>
            <a:pPr marL="0" indent="0">
              <a:buNone/>
            </a:pPr>
            <a:r>
              <a:rPr lang="de-DE" sz="2500" dirty="0"/>
              <a:t>Es gelten dieselben Regeln wie morgens zur Schule: </a:t>
            </a:r>
          </a:p>
          <a:p>
            <a:pPr marL="914400" lvl="1" indent="-457200">
              <a:buFont typeface="Arial" panose="020B0604020202020204" pitchFamily="34" charset="0"/>
              <a:buAutoNum type="arabicPeriod"/>
            </a:pPr>
            <a:r>
              <a:rPr lang="de-DE" sz="2500" dirty="0"/>
              <a:t>Es wird der direkte Weg hin und zurück gewählt. </a:t>
            </a:r>
          </a:p>
          <a:p>
            <a:pPr marL="914400" lvl="1" indent="-457200">
              <a:buAutoNum type="arabicPeriod"/>
            </a:pPr>
            <a:r>
              <a:rPr lang="de-DE" sz="2500" dirty="0"/>
              <a:t>SchülerInnen entscheiden mit ihren Eltern, </a:t>
            </a:r>
            <a:r>
              <a:rPr lang="de-DE" sz="2500"/>
              <a:t>welches Verkehrsmittel </a:t>
            </a:r>
            <a:r>
              <a:rPr lang="de-DE" sz="2500" dirty="0"/>
              <a:t>genutzt wird (Bus, Fahrrad oder zu Fuß)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BF8134-A7D2-3157-FFEE-5BB3F9876E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7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ABEACC8-F20F-6390-E704-CB4D4F50B8B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F7F8AC1-4D98-4320-B6BF-5D5DEBEA4CF3}" type="datetime1">
              <a:rPr lang="de-DE" smtClean="0"/>
              <a:t>28.08.2026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44B158BF-8A3D-0EC1-7022-3D892A1AD0D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dirty="0"/>
              <a:t>Martin Homp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3BCFA83-F41D-5C64-2700-E7B099F9C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162" y="6176963"/>
            <a:ext cx="2085675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6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4977C-2978-C087-1A1D-4F16E1D0A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C6090A46-5652-7F4D-6AD8-B508827F72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819687-BD55-1F81-7A3F-E6FA122F4F9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de-DE" dirty="0"/>
              <a:t>Der direkte Weg zu den externen Hallen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462D365-CBE8-E17C-6334-569F74BCAD0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8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2183F9B-81D7-BD2D-AA7D-CEC1809CBD2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F7F8AC1-4D98-4320-B6BF-5D5DEBEA4CF3}" type="datetime1">
              <a:rPr lang="de-DE" smtClean="0"/>
              <a:t>28.08.2026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0BA7123F-0F03-658F-7A3F-A8A13145D04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dirty="0"/>
              <a:t>Martin Homp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66ADB69-DA0E-DB1D-1266-9CD43763D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162" y="6176963"/>
            <a:ext cx="2085675" cy="68103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E5969EE-4621-3A6C-5E89-352AC7B18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447" y="1686930"/>
            <a:ext cx="3762434" cy="512375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2C7BC7C-5A49-02FE-3281-437AE50B7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916" y="1686930"/>
            <a:ext cx="3629532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10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94D58-D8E7-CD7D-D1EF-7371C5E65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381770A-BD38-F7F7-0896-A5B2C18BBC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F6A199E-5653-1BB2-D50A-6DCD1F1C083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de-DE" dirty="0"/>
              <a:t>Der Lehrer kommt nicht – was tun?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41FC97-B94E-F25D-5F33-DE6690AFF27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ABB62B1-7B14-4D77-8296-3ED41C573C1A}" type="slidenum">
              <a:rPr lang="de-DE" smtClean="0"/>
              <a:t>9</a:t>
            </a:fld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A72608-DDCA-EECC-D259-9B8D1204CC6A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F7F8AC1-4D98-4320-B6BF-5D5DEBEA4CF3}" type="datetime1">
              <a:rPr lang="de-DE" smtClean="0"/>
              <a:t>28.08.2026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722109C-66EC-B040-B5D5-DBFBB6589FB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 dirty="0"/>
              <a:t>Martin Homp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93B5C7B-63F8-DF16-8727-6EE2723E6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162" y="6176963"/>
            <a:ext cx="2085675" cy="681037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D17DE19-FA77-CFF7-1286-F5C66CF0F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58156"/>
            <a:ext cx="10515600" cy="43513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Bitte wartet 15 Minuten, kommt dann in unsere Schule zurück und meldet euch im Schulbüro.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Option</a:t>
            </a:r>
            <a:r>
              <a:rPr lang="de-DE" dirty="0"/>
              <a:t>: Bevor ihr euch auf den Weg macht, kann der Klassensprecher, die Klassensprecherin gerne versuchen, das Schulbüro anzurufen. </a:t>
            </a:r>
          </a:p>
        </p:txBody>
      </p:sp>
    </p:spTree>
    <p:extLst>
      <p:ext uri="{BB962C8B-B14F-4D97-AF65-F5344CB8AC3E}">
        <p14:creationId xmlns:p14="http://schemas.microsoft.com/office/powerpoint/2010/main" val="1551848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{F483E953-90B1-2444-ADAB-942927BD27DE}tf16401378</Template>
  <TotalTime>0</TotalTime>
  <Words>351</Words>
  <Application>Microsoft Office PowerPoint</Application>
  <PresentationFormat>Breitbild</PresentationFormat>
  <Paragraphs>76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</vt:lpstr>
      <vt:lpstr>M.Homp, H. Sievers 2.6.2026 aktualisiert 28.8.2026</vt:lpstr>
      <vt:lpstr>Eckpunkte - Struktur</vt:lpstr>
      <vt:lpstr>Vorgabe der Schulbehörde</vt:lpstr>
      <vt:lpstr>Eckpunkte - Struktur</vt:lpstr>
      <vt:lpstr>Eckpunkte - Struktur</vt:lpstr>
      <vt:lpstr>Eckpunkte - Struktur</vt:lpstr>
      <vt:lpstr>Sicherheit auf dem Weg zu den externen Hallen</vt:lpstr>
      <vt:lpstr>Der direkte Weg zu den externen Hallen</vt:lpstr>
      <vt:lpstr>Der Lehrer kommt nicht – was tun?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Eltern</dc:title>
  <dc:creator>Peter Rickwärtz</dc:creator>
  <cp:lastModifiedBy>Sievers, Henning (5837)</cp:lastModifiedBy>
  <cp:revision>223</cp:revision>
  <dcterms:created xsi:type="dcterms:W3CDTF">2016-09-20T19:04:44Z</dcterms:created>
  <dcterms:modified xsi:type="dcterms:W3CDTF">2026-08-28T09:46:27Z</dcterms:modified>
</cp:coreProperties>
</file>